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272" r:id="rId17"/>
    <p:sldId id="273" r:id="rId18"/>
    <p:sldId id="274" r:id="rId19"/>
    <p:sldId id="275" r:id="rId20"/>
    <p:sldId id="276" r:id="rId21"/>
    <p:sldId id="26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4/30/2020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archive.org/search.php?query=creator:%22C+J+H+Hayes%22" TargetMode="External"/><Relationship Id="rId2" Type="http://schemas.openxmlformats.org/officeDocument/2006/relationships/hyperlink" Target="https://www.britannica.com/biography/Frederick-II-king-of-Prussia/Domestic-policie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3600" dirty="0" smtClean="0"/>
              <a:t>History,DegreePart-1,Paper-2,Unit-5,Topic:The Age of Enlightenment , </a:t>
            </a:r>
            <a:r>
              <a:rPr lang="en-US" sz="3600" dirty="0" err="1" smtClean="0"/>
              <a:t>Dr.Md.Shakil</a:t>
            </a:r>
            <a:r>
              <a:rPr lang="en-US" sz="3600" dirty="0" smtClean="0"/>
              <a:t> Akhtar,lect.31</a:t>
            </a:r>
            <a:endParaRPr lang="en-US" sz="3600" dirty="0"/>
          </a:p>
        </p:txBody>
      </p:sp>
      <p:sp>
        <p:nvSpPr>
          <p:cNvPr id="3" name="Subtitle 2"/>
          <p:cNvSpPr>
            <a:spLocks noGrp="1"/>
          </p:cNvSpPr>
          <p:nvPr>
            <p:ph type="subTitle" idx="1"/>
          </p:nvPr>
        </p:nvSpPr>
        <p:spPr>
          <a:xfrm>
            <a:off x="381000" y="3733800"/>
            <a:ext cx="6400800" cy="1752600"/>
          </a:xfrm>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Foreign Policy</a:t>
            </a:r>
            <a:br>
              <a:rPr lang="en-US" b="1" dirty="0" smtClean="0"/>
            </a:br>
            <a:endParaRPr lang="en-US" dirty="0"/>
          </a:p>
        </p:txBody>
      </p:sp>
      <p:sp>
        <p:nvSpPr>
          <p:cNvPr id="3" name="Content Placeholder 2"/>
          <p:cNvSpPr>
            <a:spLocks noGrp="1"/>
          </p:cNvSpPr>
          <p:nvPr>
            <p:ph idx="1"/>
          </p:nvPr>
        </p:nvSpPr>
        <p:spPr/>
        <p:txBody>
          <a:bodyPr>
            <a:normAutofit lnSpcReduction="10000"/>
          </a:bodyPr>
          <a:lstStyle/>
          <a:p>
            <a:r>
              <a:rPr lang="en-US" dirty="0" smtClean="0"/>
              <a:t>Frederick, on his accession, immediately made it clear to his ministers that he alone would decide policy. </a:t>
            </a:r>
            <a:endParaRPr lang="en-US" dirty="0" smtClean="0"/>
          </a:p>
          <a:p>
            <a:r>
              <a:rPr lang="en-US" dirty="0" smtClean="0"/>
              <a:t>The Holy Roman emperor Charles VI, of the Austrian house of Habsburg, died on October 20, leaving as his heir a daughter, the archduchess Maria </a:t>
            </a:r>
            <a:r>
              <a:rPr lang="en-US" dirty="0" err="1" smtClean="0"/>
              <a:t>Theresa.Whose</a:t>
            </a:r>
            <a:r>
              <a:rPr lang="en-US" dirty="0" smtClean="0"/>
              <a:t> </a:t>
            </a:r>
            <a:r>
              <a:rPr lang="en-US" dirty="0" smtClean="0"/>
              <a:t>claims to several of the heterogeneous Habsburg territories were certain to be disputed.</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2400" dirty="0" smtClean="0"/>
              <a:t>Frederick the Great </a:t>
            </a:r>
            <a:r>
              <a:rPr lang="en-US" sz="2400" dirty="0" smtClean="0"/>
              <a:t>therefore decided shortly after the emperor’s death to attack the Habsburg province of Silesia, a wealthy and strategically important </a:t>
            </a:r>
            <a:r>
              <a:rPr lang="en-US" sz="2400" dirty="0" smtClean="0"/>
              <a:t>area.</a:t>
            </a:r>
          </a:p>
          <a:p>
            <a:r>
              <a:rPr lang="en-US" sz="2400" dirty="0" smtClean="0"/>
              <a:t>The most important threat to his plans was Russian support for Maria </a:t>
            </a:r>
            <a:r>
              <a:rPr lang="en-US" sz="2400" dirty="0" smtClean="0"/>
              <a:t>Theresa.</a:t>
            </a:r>
          </a:p>
          <a:p>
            <a:r>
              <a:rPr lang="en-US" sz="2400" dirty="0" smtClean="0"/>
              <a:t>The first military victory of Frederick’s reign was the </a:t>
            </a:r>
            <a:r>
              <a:rPr lang="en-US" sz="2400" dirty="0" smtClean="0"/>
              <a:t>battle </a:t>
            </a:r>
            <a:r>
              <a:rPr lang="en-US" sz="2400" dirty="0" smtClean="0"/>
              <a:t>of </a:t>
            </a:r>
            <a:r>
              <a:rPr lang="en-US" sz="2400" dirty="0" err="1" smtClean="0"/>
              <a:t>Mollwitz</a:t>
            </a:r>
            <a:r>
              <a:rPr lang="en-US" sz="2400" dirty="0" smtClean="0"/>
              <a:t> (April </a:t>
            </a:r>
            <a:r>
              <a:rPr lang="en-US" sz="2400" dirty="0" smtClean="0"/>
              <a:t>1741), </a:t>
            </a:r>
            <a:r>
              <a:rPr lang="en-US" sz="2400" dirty="0" smtClean="0"/>
              <a:t> </a:t>
            </a:r>
            <a:r>
              <a:rPr lang="en-US" sz="2400" dirty="0" smtClean="0"/>
              <a:t>in October Maria </a:t>
            </a:r>
            <a:r>
              <a:rPr lang="en-US" sz="2400" dirty="0" smtClean="0"/>
              <a:t>Theresa threatened </a:t>
            </a:r>
            <a:r>
              <a:rPr lang="en-US" sz="2400" dirty="0" smtClean="0"/>
              <a:t>by a hostile coalition of France, Spain, and Bavaria, had to agree to the Convention of Klein-</a:t>
            </a:r>
            <a:r>
              <a:rPr lang="en-US" sz="2400" dirty="0" err="1" smtClean="0"/>
              <a:t>Schnellendorf</a:t>
            </a:r>
            <a:r>
              <a:rPr lang="en-US" sz="2400" dirty="0" smtClean="0"/>
              <a:t>, by which Frederick was allowed to occupy the whole of Lower Silesia.</a:t>
            </a:r>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Frederick </a:t>
            </a:r>
            <a:r>
              <a:rPr lang="en-US" dirty="0" smtClean="0"/>
              <a:t>early in </a:t>
            </a:r>
            <a:r>
              <a:rPr lang="en-US" dirty="0" smtClean="0"/>
              <a:t>1742 </a:t>
            </a:r>
            <a:r>
              <a:rPr lang="en-US" dirty="0" smtClean="0"/>
              <a:t>invaded </a:t>
            </a:r>
            <a:r>
              <a:rPr lang="en-US" dirty="0" smtClean="0"/>
              <a:t>Moravia.</a:t>
            </a:r>
          </a:p>
          <a:p>
            <a:r>
              <a:rPr lang="en-US" dirty="0" smtClean="0"/>
              <a:t>Maria Theresa </a:t>
            </a:r>
            <a:r>
              <a:rPr lang="en-US" dirty="0" smtClean="0"/>
              <a:t> ceded </a:t>
            </a:r>
            <a:r>
              <a:rPr lang="en-US" dirty="0" smtClean="0"/>
              <a:t>almost all of Silesia by the Treaty of Berlin of 1742 in July</a:t>
            </a:r>
            <a:r>
              <a:rPr lang="en-US" dirty="0" smtClean="0"/>
              <a:t>.</a:t>
            </a:r>
          </a:p>
          <a:p>
            <a:r>
              <a:rPr lang="en-US" dirty="0" smtClean="0"/>
              <a:t> </a:t>
            </a:r>
            <a:r>
              <a:rPr lang="en-US" dirty="0" smtClean="0"/>
              <a:t>Frederick </a:t>
            </a:r>
            <a:r>
              <a:rPr lang="en-US" dirty="0" smtClean="0"/>
              <a:t>invaded Bohemia in August 1744 and rapidly overran it</a:t>
            </a:r>
            <a:r>
              <a:rPr lang="en-US" dirty="0" smtClean="0"/>
              <a:t>.</a:t>
            </a:r>
          </a:p>
          <a:p>
            <a:r>
              <a:rPr lang="en-US" dirty="0" smtClean="0"/>
              <a:t>The Treaty of Dresden, signed on December 25, 1745, finally established Prussian rule in Silesia and ended for the time being the complex series of struggles that had begun five years earlier.</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Moreover, military victory had now made Prussia at least a </a:t>
            </a:r>
            <a:r>
              <a:rPr lang="en-US" dirty="0" err="1" smtClean="0"/>
              <a:t>semigreat</a:t>
            </a:r>
            <a:r>
              <a:rPr lang="en-US" dirty="0" smtClean="0"/>
              <a:t> power and marked Frederick as the most successful ruler in Europe</a:t>
            </a:r>
            <a:r>
              <a:rPr lang="en-US" dirty="0" smtClean="0"/>
              <a:t>.</a:t>
            </a:r>
          </a:p>
          <a:p>
            <a:r>
              <a:rPr lang="en-US" dirty="0" smtClean="0"/>
              <a:t>Frederick was deeply alarmed </a:t>
            </a:r>
            <a:r>
              <a:rPr lang="en-US" dirty="0" smtClean="0"/>
              <a:t>by </a:t>
            </a:r>
            <a:r>
              <a:rPr lang="en-US" dirty="0" smtClean="0"/>
              <a:t>Austro-Russian alliance backed by British money seemed to threaten the destruction of Prussia. In January 1756 he attempted to escape from this menacing situation by an agreement with </a:t>
            </a:r>
            <a:r>
              <a:rPr lang="en-US" dirty="0" smtClean="0"/>
              <a:t>Britain.</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He determined to forestall his enemies and, in a daring move, invaded Saxony in August 1756 and marched on into </a:t>
            </a:r>
            <a:r>
              <a:rPr lang="en-US" dirty="0" smtClean="0"/>
              <a:t>Bohemia.</a:t>
            </a:r>
          </a:p>
          <a:p>
            <a:r>
              <a:rPr lang="en-US" dirty="0" smtClean="0"/>
              <a:t> This action has been more actively debated by historians than any other event of Frederick’s reign because it raised in an acute form the general issue regarding the morality of preventive military action.</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Seven Years’ War, on which he embarked thus soon became a life-and-death struggle</a:t>
            </a:r>
            <a:r>
              <a:rPr lang="en-US" dirty="0" smtClean="0"/>
              <a:t>.</a:t>
            </a:r>
          </a:p>
          <a:p>
            <a:r>
              <a:rPr lang="en-US" dirty="0" smtClean="0"/>
              <a:t>In 1757 France, Sweden, Russia, and many of the smaller German states joined the ranks of his </a:t>
            </a:r>
            <a:r>
              <a:rPr lang="en-US" dirty="0" smtClean="0"/>
              <a:t>opponents.</a:t>
            </a:r>
          </a:p>
          <a:p>
            <a:r>
              <a:rPr lang="en-US" dirty="0" smtClean="0"/>
              <a:t> </a:t>
            </a:r>
            <a:r>
              <a:rPr lang="en-US" dirty="0" smtClean="0"/>
              <a:t>He  </a:t>
            </a:r>
            <a:r>
              <a:rPr lang="en-US" dirty="0" smtClean="0"/>
              <a:t>suffered serious defeats at </a:t>
            </a:r>
            <a:r>
              <a:rPr lang="en-US" dirty="0" err="1" smtClean="0"/>
              <a:t>Hochkirch</a:t>
            </a:r>
            <a:r>
              <a:rPr lang="en-US" dirty="0" smtClean="0"/>
              <a:t> in October 1758 </a:t>
            </a:r>
            <a:r>
              <a:rPr lang="en-US" dirty="0" smtClean="0"/>
              <a:t>and </a:t>
            </a:r>
            <a:r>
              <a:rPr lang="en-US" dirty="0" smtClean="0"/>
              <a:t>at the hands of a Russian army at </a:t>
            </a:r>
            <a:r>
              <a:rPr lang="en-US" dirty="0" err="1" smtClean="0"/>
              <a:t>Kunersdorf</a:t>
            </a:r>
            <a:r>
              <a:rPr lang="en-US" dirty="0" smtClean="0"/>
              <a:t> in August 1759.</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However, the death in January 1762 of the empress Elizabeth, the most bitter of all Frederick’s enemies, completely changed the situation. Her successor, Peter III, a fanatical admirer of Prussia and Frederick, signed an armistice in May, followed by a Russo-Prussian peace treaty.</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This turn of events ended Maria Theresa’s hopes of recovering Silesia. The Treaty of </a:t>
            </a:r>
            <a:r>
              <a:rPr lang="en-US" dirty="0" err="1" smtClean="0"/>
              <a:t>Hubertusburg</a:t>
            </a:r>
            <a:r>
              <a:rPr lang="en-US" dirty="0" smtClean="0"/>
              <a:t> (Feb. 15, 1763), which ended the war in Germany, left the province in Frederick’s hands. Prussia had survived, and its military reputation was now greater than ever.</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 July 1778 a new Austro-Prussian struggle broke out over the efforts of the emperor Joseph II, the son of Maria Theresa, to gain a large part of Bavaria. This War of the Bavarian Succession was half-hearted and short-lived, and the Treaty of </a:t>
            </a:r>
            <a:r>
              <a:rPr lang="en-US" dirty="0" err="1" smtClean="0"/>
              <a:t>Teschen</a:t>
            </a:r>
            <a:r>
              <a:rPr lang="en-US" dirty="0" smtClean="0"/>
              <a:t> ending it in May 1779 was a severe check to Joseph’s ambitions and a diplomatic victory for Frederick.</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most important foreign </a:t>
            </a:r>
            <a:r>
              <a:rPr lang="en-US" dirty="0" smtClean="0"/>
              <a:t>policy development </a:t>
            </a:r>
            <a:r>
              <a:rPr lang="en-US" dirty="0" smtClean="0"/>
              <a:t>in the second half of Frederick’s reign was the first partition of Poland, in 1772. By this Prussia gained the Polish province of West </a:t>
            </a:r>
            <a:r>
              <a:rPr lang="en-US" dirty="0" smtClean="0"/>
              <a:t>Prussia.</a:t>
            </a:r>
          </a:p>
          <a:p>
            <a:r>
              <a:rPr lang="en-US" dirty="0" smtClean="0"/>
              <a:t>This gave the state a much greater territorial coherence and more defensible frontiers.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Frederick the Great : </a:t>
            </a:r>
            <a:r>
              <a:rPr lang="en-US" dirty="0" smtClean="0"/>
              <a:t>E</a:t>
            </a:r>
            <a:r>
              <a:rPr lang="en-US" dirty="0" smtClean="0"/>
              <a:t>nlightened </a:t>
            </a:r>
            <a:r>
              <a:rPr lang="en-US" dirty="0" smtClean="0"/>
              <a:t>R</a:t>
            </a:r>
            <a:r>
              <a:rPr lang="en-US" dirty="0" smtClean="0"/>
              <a:t>uler</a:t>
            </a:r>
            <a:endParaRPr lang="en-US" dirty="0"/>
          </a:p>
        </p:txBody>
      </p:sp>
      <p:sp>
        <p:nvSpPr>
          <p:cNvPr id="3" name="Content Placeholder 2"/>
          <p:cNvSpPr>
            <a:spLocks noGrp="1"/>
          </p:cNvSpPr>
          <p:nvPr>
            <p:ph idx="1"/>
          </p:nvPr>
        </p:nvSpPr>
        <p:spPr/>
        <p:txBody>
          <a:bodyPr>
            <a:normAutofit/>
          </a:bodyPr>
          <a:lstStyle/>
          <a:p>
            <a:r>
              <a:rPr lang="en-US" dirty="0" smtClean="0"/>
              <a:t> </a:t>
            </a:r>
            <a:r>
              <a:rPr lang="en-US" b="1" dirty="0" smtClean="0"/>
              <a:t>Frederick the Great</a:t>
            </a:r>
            <a:r>
              <a:rPr lang="en-US" dirty="0" smtClean="0"/>
              <a:t>,  king of Prussia (1740–86), a brilliant military campaigner who, in a series of diplomatic stratagems and wars against Austria and other powers, greatly enlarged Prussia’s territories and made Prussia the foremost military power in Europe. An enlightened absolute </a:t>
            </a:r>
            <a:r>
              <a:rPr lang="en-US" dirty="0" smtClean="0"/>
              <a:t>monarch.</a:t>
            </a:r>
            <a:r>
              <a:rPr lang="en-US" dirty="0" smtClean="0"/>
              <a:t>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Frederick bears much of the responsibility for the partition, for he alone of the monarchs who took part had consciously desired it. Since both Russia and Austria were persuaded to follow a policy that was largely Prussian in inspiration, it ranks as perhaps his greatest diplomatic success</a:t>
            </a:r>
            <a:r>
              <a:rPr lang="en-US" dirty="0" smtClean="0"/>
              <a:t>.</a:t>
            </a:r>
          </a:p>
          <a:p>
            <a:r>
              <a:rPr lang="en-US" dirty="0" smtClean="0"/>
              <a:t>H</a:t>
            </a:r>
            <a:r>
              <a:rPr lang="en-US" dirty="0" smtClean="0"/>
              <a:t>e </a:t>
            </a:r>
            <a:r>
              <a:rPr lang="en-US" dirty="0" smtClean="0"/>
              <a:t>never ceased to feel himself in sympathy with the enlightened intellectual currents and political strivings of the age and with their tolerant and humanitarian aspects.</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r>
              <a:rPr lang="en-US" dirty="0" smtClean="0">
                <a:hlinkClick r:id="rId2"/>
              </a:rPr>
              <a:t>https://</a:t>
            </a:r>
            <a:r>
              <a:rPr lang="en-US" dirty="0" smtClean="0">
                <a:hlinkClick r:id="rId2"/>
              </a:rPr>
              <a:t>www.britannica.com/biography/Frederick-II-king-of-Prussia/Domestic-policies</a:t>
            </a:r>
            <a:r>
              <a:rPr lang="en-US" dirty="0" smtClean="0"/>
              <a:t>.</a:t>
            </a:r>
          </a:p>
          <a:p>
            <a:r>
              <a:rPr lang="en-US" u="sng" dirty="0" smtClean="0">
                <a:hlinkClick r:id="rId3"/>
              </a:rPr>
              <a:t> </a:t>
            </a:r>
            <a:r>
              <a:rPr lang="en-US" dirty="0" err="1" smtClean="0"/>
              <a:t>C.J.H.Hayes</a:t>
            </a:r>
            <a:r>
              <a:rPr lang="en-US" dirty="0" smtClean="0"/>
              <a:t>: Modern Europe to 1870, </a:t>
            </a:r>
            <a:r>
              <a:rPr lang="en-US" dirty="0" err="1" smtClean="0"/>
              <a:t>Surjeet</a:t>
            </a:r>
            <a:r>
              <a:rPr lang="en-US" smtClean="0"/>
              <a:t> publication,1976.</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He also emerged quickly as a leading exponent of the ideas of enlightened government, which were then becoming influential throughout much of Europe; indeed, his example did much to spread and strengthen those ideas. Notably, his insistence on the primacy of state over personal or dynastic interests and his religious toleration widely affected the dominant </a:t>
            </a:r>
            <a:r>
              <a:rPr lang="en-US" dirty="0" smtClean="0"/>
              <a:t>intellectual currents </a:t>
            </a:r>
            <a:r>
              <a:rPr lang="en-US" dirty="0" smtClean="0"/>
              <a:t>of the age.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Domestic Policies</a:t>
            </a:r>
            <a:br>
              <a:rPr lang="en-US" b="1" dirty="0" smtClean="0"/>
            </a:br>
            <a:endParaRPr lang="en-US" dirty="0"/>
          </a:p>
        </p:txBody>
      </p:sp>
      <p:sp>
        <p:nvSpPr>
          <p:cNvPr id="3" name="Content Placeholder 2"/>
          <p:cNvSpPr>
            <a:spLocks noGrp="1"/>
          </p:cNvSpPr>
          <p:nvPr>
            <p:ph idx="1"/>
          </p:nvPr>
        </p:nvSpPr>
        <p:spPr/>
        <p:txBody>
          <a:bodyPr/>
          <a:lstStyle/>
          <a:p>
            <a:r>
              <a:rPr lang="en-US" dirty="0" smtClean="0"/>
              <a:t>Frederick thought of kingship as a duty. To him it entailed obligations to be met only by untiring and conscientious work. It was his duty to protect his subjects from foreign attack, to make them prosperous, to give them efficient and honest administration, and to provide them with laws that were simple and adapted to their wants and their particular temperament.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In order to achieve these objectives, the ruler must sacrifice his own interests and any purely personal or family feeling</a:t>
            </a:r>
            <a:r>
              <a:rPr lang="en-US" dirty="0" smtClean="0"/>
              <a:t>.</a:t>
            </a:r>
          </a:p>
          <a:p>
            <a:r>
              <a:rPr lang="en-US" dirty="0" smtClean="0"/>
              <a:t> </a:t>
            </a:r>
            <a:r>
              <a:rPr lang="en-US" dirty="0" smtClean="0"/>
              <a:t>In his </a:t>
            </a:r>
            <a:r>
              <a:rPr lang="en-US" i="1" dirty="0" smtClean="0"/>
              <a:t>Anti-</a:t>
            </a:r>
            <a:r>
              <a:rPr lang="en-US" i="1" dirty="0" err="1" smtClean="0"/>
              <a:t>Machiavel</a:t>
            </a:r>
            <a:r>
              <a:rPr lang="en-US" dirty="0" smtClean="0"/>
              <a:t>, a </a:t>
            </a:r>
            <a:r>
              <a:rPr lang="en-US" dirty="0" smtClean="0"/>
              <a:t> </a:t>
            </a:r>
            <a:r>
              <a:rPr lang="en-US" dirty="0" smtClean="0"/>
              <a:t>discussion </a:t>
            </a:r>
            <a:r>
              <a:rPr lang="en-US" dirty="0" smtClean="0"/>
              <a:t>on </a:t>
            </a:r>
            <a:r>
              <a:rPr lang="en-US" dirty="0" smtClean="0"/>
              <a:t>the principles of good government published in </a:t>
            </a:r>
            <a:r>
              <a:rPr lang="en-US" dirty="0" smtClean="0"/>
              <a:t>1740, </a:t>
            </a:r>
            <a:r>
              <a:rPr lang="en-US" dirty="0" smtClean="0"/>
              <a:t>Frederick wrote that there were two sorts of princes—those who ruled in person and those who merely relied on subordinates. The former were “like the soul of a state” and “the weight of their government falls on themselves alone, like the world on the back of Atlas,” whereas the second group were mere phantoms.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Under him the Prussian administration was the most honest and hardworking in Europe. Its achievements, however, stemmed from the impetus supplied from above by the king rather than from any creative force inherent in the system itself. The provincial War and Domains Chambers established by Frederick William I in 1722 remained very important, and their number grew from 9 to 12. The General Directory, again created by </a:t>
            </a:r>
            <a:r>
              <a:rPr lang="en-US" dirty="0" smtClean="0"/>
              <a:t>Frederick William</a:t>
            </a:r>
            <a:r>
              <a:rPr lang="en-US" dirty="0" smtClean="0"/>
              <a:t>, as the main organ of central government with wide-ranging powers, acquired under Frederick several new departments (for commerce and manufactures in 1740, for mines and metallurgy in 1768, for forestry a few years later</a:t>
            </a:r>
            <a:r>
              <a:rPr lang="en-US" dirty="0" smtClean="0"/>
              <a: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tradition </a:t>
            </a:r>
            <a:r>
              <a:rPr lang="en-US" dirty="0" smtClean="0"/>
              <a:t>and continuity rather than innovation were the hallmarks of the Prussian administration under him; many of what new departures there were </a:t>
            </a:r>
            <a:r>
              <a:rPr lang="en-US" dirty="0" smtClean="0"/>
              <a:t>for </a:t>
            </a:r>
            <a:r>
              <a:rPr lang="en-US" dirty="0" smtClean="0"/>
              <a:t>example, an effort in 1770 to introduce a system of state examinations for entry into the civil </a:t>
            </a:r>
            <a:r>
              <a:rPr lang="en-US" dirty="0" smtClean="0"/>
              <a:t>service.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Many of the truly successful innovations were in the judicial system, where the reforming efforts of Samuel von </a:t>
            </a:r>
            <a:r>
              <a:rPr lang="en-US" dirty="0" err="1" smtClean="0"/>
              <a:t>Cocceji</a:t>
            </a:r>
            <a:r>
              <a:rPr lang="en-US" dirty="0" smtClean="0"/>
              <a:t> resulted in all judges in higher and appellate courts being appointed only after they had passed a rigorous examination.</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Cocceji</a:t>
            </a:r>
            <a:r>
              <a:rPr lang="en-US" dirty="0" smtClean="0"/>
              <a:t> also inspired the establishment in 1750 of a new Superior Consistory to supervise church and educational affairs and began the process of legal codification that culminated after Frederick’s death in the issue of the Prussian Common Law (Das </a:t>
            </a:r>
            <a:r>
              <a:rPr lang="en-US" dirty="0" err="1" smtClean="0"/>
              <a:t>Allgemeine</a:t>
            </a:r>
            <a:r>
              <a:rPr lang="en-US" dirty="0" smtClean="0"/>
              <a:t> </a:t>
            </a:r>
            <a:r>
              <a:rPr lang="en-US" dirty="0" err="1" smtClean="0"/>
              <a:t>Preussische</a:t>
            </a:r>
            <a:r>
              <a:rPr lang="en-US" dirty="0" smtClean="0"/>
              <a:t> </a:t>
            </a:r>
            <a:r>
              <a:rPr lang="en-US" dirty="0" err="1" smtClean="0"/>
              <a:t>Landrecht</a:t>
            </a:r>
            <a:r>
              <a:rPr lang="en-US" dirty="0" smtClean="0"/>
              <a:t>) of 1794, one of the most important 18th-century efforts of this kind.</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TotalTime>
  <Words>392</Words>
  <Application>Microsoft Office PowerPoint</Application>
  <PresentationFormat>On-screen Show (4:3)</PresentationFormat>
  <Paragraphs>39</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History,DegreePart-1,Paper-2,Unit-5,Topic:The Age of Enlightenment , Dr.Md.Shakil Akhtar,lect.31</vt:lpstr>
      <vt:lpstr>Frederick the Great : Enlightened Ruler</vt:lpstr>
      <vt:lpstr>Slide 3</vt:lpstr>
      <vt:lpstr>Domestic Policies </vt:lpstr>
      <vt:lpstr>Slide 5</vt:lpstr>
      <vt:lpstr>Slide 6</vt:lpstr>
      <vt:lpstr>Slide 7</vt:lpstr>
      <vt:lpstr>Slide 8</vt:lpstr>
      <vt:lpstr>Slide 9</vt:lpstr>
      <vt:lpstr> Foreign Policy </vt:lpstr>
      <vt:lpstr>Slide 11</vt:lpstr>
      <vt:lpstr>Slide 12</vt:lpstr>
      <vt:lpstr>Slide 13</vt:lpstr>
      <vt:lpstr>Slide 14</vt:lpstr>
      <vt:lpstr>Slide 15</vt:lpstr>
      <vt:lpstr>Slide 16</vt:lpstr>
      <vt:lpstr>Slide 17</vt:lpstr>
      <vt:lpstr>Slide 18</vt:lpstr>
      <vt:lpstr>Slide 19</vt:lpstr>
      <vt:lpstr>Slide 20</vt:lpstr>
      <vt:lpstr>Reference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History,DegreePart-1,Paper-2,Unit-5,Topic:The Age of Enlightenment , Dr.Md.Shakil Akhtar,lect.31</dc:title>
  <dc:creator>Admin</dc:creator>
  <cp:lastModifiedBy>Admin</cp:lastModifiedBy>
  <cp:revision>13</cp:revision>
  <dcterms:created xsi:type="dcterms:W3CDTF">2006-08-16T00:00:00Z</dcterms:created>
  <dcterms:modified xsi:type="dcterms:W3CDTF">2020-05-01T07:50:23Z</dcterms:modified>
</cp:coreProperties>
</file>